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8"/>
  </p:notesMasterIdLst>
  <p:sldIdLst>
    <p:sldId id="256" r:id="rId5"/>
    <p:sldId id="281" r:id="rId6"/>
    <p:sldId id="282" r:id="rId7"/>
    <p:sldId id="283" r:id="rId8"/>
    <p:sldId id="275" r:id="rId9"/>
    <p:sldId id="276" r:id="rId10"/>
    <p:sldId id="280" r:id="rId11"/>
    <p:sldId id="279" r:id="rId12"/>
    <p:sldId id="285" r:id="rId13"/>
    <p:sldId id="286" r:id="rId14"/>
    <p:sldId id="258" r:id="rId15"/>
    <p:sldId id="277" r:id="rId16"/>
    <p:sldId id="287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B1FD39-2597-47D5-8C6A-EAEC2D46A1B4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700943-8B4B-4782-BE04-1C0B131AE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7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4569F-8606-4C87-B5EC-332317C7D99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2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**Reword the last three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4569F-8606-4C87-B5EC-332317C7D99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9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D34D2E-9EDB-407F-90C0-F9BE340A5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4017564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Bloomington Redevelopment Commission:</a:t>
            </a:r>
          </a:p>
          <a:p>
            <a:pPr algn="ctr"/>
            <a:r>
              <a:rPr lang="en-US" sz="2000" dirty="0"/>
              <a:t>TIF Impact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C5ECA0-2939-4267-A2E1-C2E79B6E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231" y="4937075"/>
            <a:ext cx="2623538" cy="1287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7F43601-A282-48E8-AFAB-296A164A9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775" y="474940"/>
            <a:ext cx="3728449" cy="354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8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C925E-04DA-4B22-BA66-F7945F98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41353"/>
            <a:ext cx="3854528" cy="1278466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Circuit Breaker Correlation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6F93B39C-AF05-4373-9418-2093FCD54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grayWhite">
          <a:xfrm>
            <a:off x="677334" y="3019819"/>
            <a:ext cx="3854450" cy="346747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Char char=""/>
            </a:pPr>
            <a:r>
              <a:rPr lang="en-US" sz="1800" dirty="0"/>
              <a:t>The level of TIF impact is directly correlated to the circuit breaker environment where the TIF is located</a:t>
            </a:r>
          </a:p>
          <a:p>
            <a:pPr marL="342900" indent="-342900">
              <a:lnSpc>
                <a:spcPct val="150000"/>
              </a:lnSpc>
              <a:buChar char=""/>
            </a:pPr>
            <a:r>
              <a:rPr lang="en-US" sz="1800" dirty="0"/>
              <a:t>The higher the circuit breaker the higher the impact to overlapping units</a:t>
            </a:r>
          </a:p>
          <a:p>
            <a:pPr marL="342900" indent="-342900">
              <a:lnSpc>
                <a:spcPct val="150000"/>
              </a:lnSpc>
              <a:buChar char=""/>
            </a:pPr>
            <a:r>
              <a:rPr lang="en-US" sz="1800" dirty="0"/>
              <a:t>Monroe County ranks 75th out of all 92 counties in the State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F156A8-9250-4209-B9CE-71C884E5F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784" y="1662573"/>
            <a:ext cx="7227079" cy="35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9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9F1B3-56F5-4A8A-BDEF-4035B186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06600"/>
                </a:solidFill>
              </a:rPr>
              <a:t>TIF Impact Chart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CB2242FC-DDCA-4C36-99EC-EE30FD9F593D}"/>
              </a:ext>
            </a:extLst>
          </p:cNvPr>
          <p:cNvSpPr txBox="1">
            <a:spLocks/>
          </p:cNvSpPr>
          <p:nvPr/>
        </p:nvSpPr>
        <p:spPr>
          <a:xfrm>
            <a:off x="1702965" y="5117284"/>
            <a:ext cx="6557002" cy="1593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have provided an estimated circuit breaker impact</a:t>
            </a:r>
          </a:p>
          <a:p>
            <a:r>
              <a:rPr lang="en-US" dirty="0"/>
              <a:t>*Percent of Total Impact = Circuit Breaker Impact of an Individual Unit / Total Impact to All Overlapping Units</a:t>
            </a:r>
          </a:p>
          <a:p>
            <a:r>
              <a:rPr lang="en-US" dirty="0"/>
              <a:t>**Impact as a Percent of 2018 Budget = Circuit Breaker Impact of an Individual Unit / 2018 Budget of that Individual Unit 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399C90-09DE-471D-BD40-D62207396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73462"/>
            <a:ext cx="8596668" cy="35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4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983614-7622-436A-979D-B93F673B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400" b="1" dirty="0">
                <a:solidFill>
                  <a:srgbClr val="006600"/>
                </a:solidFill>
              </a:rPr>
              <a:t>TIF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330738-2F81-43C2-BECA-376D27D8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6438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RDC TIF Margin = $0.82</a:t>
            </a:r>
          </a:p>
          <a:p>
            <a:pPr lvl="1"/>
            <a:r>
              <a:rPr lang="en-US" dirty="0"/>
              <a:t>TIF Margin is stated in terms of </a:t>
            </a:r>
            <a:r>
              <a:rPr lang="en-US" b="1" dirty="0"/>
              <a:t>additional money </a:t>
            </a:r>
            <a:r>
              <a:rPr lang="en-US" dirty="0"/>
              <a:t>collected per every $1 collected in the RDC</a:t>
            </a:r>
          </a:p>
          <a:p>
            <a:pPr lvl="2"/>
            <a:r>
              <a:rPr lang="en-US" dirty="0"/>
              <a:t>The TIF Margin is the additional revenue per every $1 collected in the RDC that would be foregone if the RDC did not exist. This revenue would </a:t>
            </a:r>
            <a:r>
              <a:rPr lang="en-US" b="1" u="sng" dirty="0"/>
              <a:t>not</a:t>
            </a:r>
            <a:r>
              <a:rPr lang="en-US" dirty="0"/>
              <a:t> be collected by the overlapping units.</a:t>
            </a:r>
          </a:p>
          <a:p>
            <a:pPr lvl="2"/>
            <a:r>
              <a:rPr lang="en-US" dirty="0"/>
              <a:t>$9,784,623 worth of revenue is collected due to the RDC being established (Total collections in 2018 for every allocation area combined)</a:t>
            </a:r>
          </a:p>
          <a:p>
            <a:pPr lvl="2"/>
            <a:r>
              <a:rPr lang="en-US" dirty="0"/>
              <a:t>Without the RDC the same assessed value would only yield $1,809,596 worth of revenue (2018 Circuit Breaker Impact)</a:t>
            </a:r>
          </a:p>
          <a:p>
            <a:pPr lvl="2"/>
            <a:endParaRPr lang="en-US" dirty="0"/>
          </a:p>
          <a:p>
            <a:r>
              <a:rPr lang="en-US" dirty="0"/>
              <a:t>Switchyard Park</a:t>
            </a:r>
          </a:p>
          <a:p>
            <a:r>
              <a:rPr lang="en-US" dirty="0"/>
              <a:t>Going Solar</a:t>
            </a:r>
          </a:p>
          <a:p>
            <a:r>
              <a:rPr lang="en-US" dirty="0"/>
              <a:t>Street &amp; Sidewalk Projects</a:t>
            </a:r>
          </a:p>
          <a:p>
            <a:r>
              <a:rPr lang="en-US" dirty="0"/>
              <a:t>Trades District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07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D7BECE-11D2-4C21-9A20-8DAA1A76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400" b="1" dirty="0">
                <a:solidFill>
                  <a:srgbClr val="006600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71314F-0B76-4BAE-A122-CF67F64F0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/>
              <a:t>Report Presented by Eric Reedy &amp; Matthew Frische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B51DBF-5875-4B90-A7FB-571CF16A0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272" y="4540003"/>
            <a:ext cx="4183938" cy="1545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E664E0-8B6A-47FC-BC67-703AAFE5A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732" y="1600042"/>
            <a:ext cx="1979574" cy="293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3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CB0B0C-AEFA-4E04-8329-5E15821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b="1"/>
              <a:t>Inside the RDC</a:t>
            </a:r>
            <a:r>
              <a:rPr lang="ru-RU" b="1"/>
              <a:t/>
            </a:r>
            <a:br>
              <a:rPr lang="ru-RU" b="1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0E6C32-68C1-4753-A3CC-F87E2F665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Economic Development Area: an allocation area hoping to increase employment opportunities, attract new businesses, or retain or expand business in the area.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Tax Increment Financing (TIF): Growth in assessed value in an allocation area times the taxing district rate will provide revenue for projects benefiting the area.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9451F8-991B-4CD1-96A0-6EE2CB0D2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461" y="359183"/>
            <a:ext cx="3720915" cy="613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5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C02F6C-5346-4AC9-907B-3580D7A2C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Attract capital investment to the area</a:t>
            </a:r>
          </a:p>
          <a:p>
            <a:pPr>
              <a:lnSpc>
                <a:spcPct val="150000"/>
              </a:lnSpc>
            </a:pPr>
            <a:r>
              <a:rPr lang="en-US" dirty="0"/>
              <a:t>Attract new residents to the community</a:t>
            </a:r>
          </a:p>
          <a:p>
            <a:pPr>
              <a:lnSpc>
                <a:spcPct val="150000"/>
              </a:lnSpc>
            </a:pPr>
            <a:r>
              <a:rPr lang="en-US" dirty="0"/>
              <a:t>Promotes economic development in an otherwise stagnate area</a:t>
            </a:r>
          </a:p>
          <a:p>
            <a:pPr>
              <a:lnSpc>
                <a:spcPct val="150000"/>
              </a:lnSpc>
            </a:pPr>
            <a:r>
              <a:rPr lang="en-US" dirty="0"/>
              <a:t>Allows for redevelopment to be self-funded through assessed value growth</a:t>
            </a:r>
          </a:p>
          <a:p>
            <a:pPr>
              <a:lnSpc>
                <a:spcPct val="150000"/>
              </a:lnSpc>
            </a:pPr>
            <a:r>
              <a:rPr lang="en-US" dirty="0"/>
              <a:t>It provides a financing tool for redevelopment</a:t>
            </a:r>
          </a:p>
          <a:p>
            <a:r>
              <a:rPr lang="en-US" dirty="0"/>
              <a:t>Issuance of debt on TIF revenue is less restrictive and does not require petition or referendum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xmlns="" id="{0117680D-A127-4FB0-AD3A-712ED016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06600"/>
                </a:solidFill>
              </a:rPr>
              <a:t>Why Create a TIF District?</a:t>
            </a:r>
            <a:r>
              <a:rPr lang="ru-RU" b="1" dirty="0">
                <a:solidFill>
                  <a:srgbClr val="006600"/>
                </a:solidFill>
              </a:rPr>
              <a:t/>
            </a:r>
            <a:br>
              <a:rPr lang="ru-RU" b="1" dirty="0">
                <a:solidFill>
                  <a:srgbClr val="0066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8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4AD944-CB87-4702-99D9-A04F1E0B9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763228" cy="394364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Prior to April 1</a:t>
            </a:r>
            <a:r>
              <a:rPr lang="en-US" baseline="30000" dirty="0"/>
              <a:t>st</a:t>
            </a:r>
            <a:r>
              <a:rPr lang="en-US" dirty="0"/>
              <a:t>: Clerk-Treasurer’s Annual Report to the Redevelopment Commission</a:t>
            </a:r>
          </a:p>
          <a:p>
            <a:pPr>
              <a:lnSpc>
                <a:spcPct val="110000"/>
              </a:lnSpc>
            </a:pPr>
            <a:r>
              <a:rPr lang="en-US" dirty="0"/>
              <a:t>No Later Than April 15</a:t>
            </a:r>
            <a:r>
              <a:rPr lang="en-US" baseline="30000" dirty="0"/>
              <a:t>th</a:t>
            </a:r>
            <a:r>
              <a:rPr lang="en-US" dirty="0"/>
              <a:t>: Report of Previous Years’ Activities to the Fiscal/Executive Body</a:t>
            </a:r>
          </a:p>
          <a:p>
            <a:pPr>
              <a:lnSpc>
                <a:spcPct val="150000"/>
              </a:lnSpc>
            </a:pPr>
            <a:r>
              <a:rPr lang="en-US" dirty="0"/>
              <a:t>Prior to June 15</a:t>
            </a:r>
            <a:r>
              <a:rPr lang="en-US" baseline="30000" dirty="0"/>
              <a:t>th</a:t>
            </a:r>
            <a:r>
              <a:rPr lang="en-US" dirty="0"/>
              <a:t>: Determination of Excess Incremental Assessed Value Pass-Through for the Upcoming Pay Year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Prior to July 1st: Presentation to All Overlapping Taxing Units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Includes: RDCs budget, long-term plans for the allocation area, and the TIF impact on each of the taxing units</a:t>
            </a:r>
          </a:p>
          <a:p>
            <a:pPr>
              <a:lnSpc>
                <a:spcPct val="150000"/>
              </a:lnSpc>
            </a:pPr>
            <a:r>
              <a:rPr lang="en-US" dirty="0"/>
              <a:t>Prior to August 1</a:t>
            </a:r>
            <a:r>
              <a:rPr lang="en-US" baseline="30000" dirty="0"/>
              <a:t>st</a:t>
            </a:r>
            <a:r>
              <a:rPr lang="en-US" dirty="0"/>
              <a:t>: Neutralization of Base Assessed Value for the Upcoming Year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xmlns="" id="{9A282A2F-9B00-484D-8A13-D9BAF6C4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06600"/>
                </a:solidFill>
              </a:rPr>
              <a:t>Reporting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3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7AF30719-9235-42B2-8DC8-72EB8C7F78A8}"/>
              </a:ext>
            </a:extLst>
          </p:cNvPr>
          <p:cNvSpPr txBox="1">
            <a:spLocks/>
          </p:cNvSpPr>
          <p:nvPr/>
        </p:nvSpPr>
        <p:spPr>
          <a:xfrm>
            <a:off x="11672242" y="6125484"/>
            <a:ext cx="209803" cy="549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rgbClr val="006600"/>
                </a:solidFill>
              </a:rPr>
              <a:pPr/>
              <a:t>5</a:t>
            </a:fld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8E13A076-A247-4D30-849D-2FFA4E93F99C}"/>
              </a:ext>
            </a:extLst>
          </p:cNvPr>
          <p:cNvSpPr txBox="1">
            <a:spLocks/>
          </p:cNvSpPr>
          <p:nvPr/>
        </p:nvSpPr>
        <p:spPr>
          <a:xfrm>
            <a:off x="463655" y="227403"/>
            <a:ext cx="5056083" cy="782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6600"/>
                </a:solidFill>
              </a:rPr>
              <a:t>TIF Overview</a:t>
            </a:r>
            <a:endParaRPr lang="ru-RU" sz="5400" b="1" dirty="0">
              <a:solidFill>
                <a:srgbClr val="006600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4526C807-4AC1-4052-8F59-FE07E79125B1}"/>
              </a:ext>
            </a:extLst>
          </p:cNvPr>
          <p:cNvSpPr txBox="1">
            <a:spLocks/>
          </p:cNvSpPr>
          <p:nvPr/>
        </p:nvSpPr>
        <p:spPr>
          <a:xfrm>
            <a:off x="463655" y="1117353"/>
            <a:ext cx="7497012" cy="34446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6600"/>
              </a:buClr>
            </a:pPr>
            <a:r>
              <a:rPr lang="en-US" sz="2400" dirty="0"/>
              <a:t>Base AV</a:t>
            </a:r>
          </a:p>
          <a:p>
            <a:pPr marL="342900" indent="-342900" algn="just">
              <a:buClr>
                <a:srgbClr val="006600"/>
              </a:buClr>
              <a:buFont typeface="+mj-lt"/>
              <a:buAutoNum type="arabicPeriod"/>
            </a:pPr>
            <a:r>
              <a:rPr lang="en-US" sz="2400" dirty="0"/>
              <a:t>Existing AV at the time TIF is Established</a:t>
            </a:r>
          </a:p>
          <a:p>
            <a:pPr marL="342900" indent="-342900" algn="just">
              <a:buClr>
                <a:srgbClr val="006600"/>
              </a:buClr>
              <a:buFont typeface="+mj-lt"/>
              <a:buAutoNum type="arabicPeriod"/>
            </a:pPr>
            <a:r>
              <a:rPr lang="en-US" sz="2400" dirty="0"/>
              <a:t>Percentage of what doesn’t meet the Incremental AV classification</a:t>
            </a:r>
          </a:p>
          <a:p>
            <a:pPr algn="just">
              <a:buClr>
                <a:srgbClr val="006600"/>
              </a:buClr>
            </a:pPr>
            <a:endParaRPr lang="en-US" sz="2400" dirty="0"/>
          </a:p>
          <a:p>
            <a:pPr algn="just">
              <a:buClr>
                <a:srgbClr val="006600"/>
              </a:buClr>
            </a:pPr>
            <a:r>
              <a:rPr lang="en-US" sz="2400" dirty="0"/>
              <a:t>Incremental AV</a:t>
            </a:r>
          </a:p>
          <a:p>
            <a:pPr marL="457200" indent="-457200" algn="just">
              <a:buClr>
                <a:srgbClr val="006600"/>
              </a:buClr>
              <a:buFont typeface="+mj-lt"/>
              <a:buAutoNum type="alphaLcParenR"/>
            </a:pPr>
            <a:r>
              <a:rPr lang="en-US" sz="2400" dirty="0"/>
              <a:t>New Construction (+)</a:t>
            </a:r>
          </a:p>
          <a:p>
            <a:pPr marL="457200" indent="-457200" algn="just">
              <a:buClr>
                <a:srgbClr val="006600"/>
              </a:buClr>
              <a:buFont typeface="+mj-lt"/>
              <a:buAutoNum type="alphaLcParenR"/>
            </a:pPr>
            <a:r>
              <a:rPr lang="en-US" sz="2400" dirty="0"/>
              <a:t>New Abatement Roll off (+)</a:t>
            </a:r>
          </a:p>
          <a:p>
            <a:pPr marL="457200" indent="-457200" algn="just">
              <a:buClr>
                <a:srgbClr val="006600"/>
              </a:buClr>
              <a:buFont typeface="+mj-lt"/>
              <a:buAutoNum type="alphaLcParenR"/>
            </a:pPr>
            <a:r>
              <a:rPr lang="en-US" sz="2400" dirty="0"/>
              <a:t>New Destruction (-)</a:t>
            </a:r>
          </a:p>
          <a:p>
            <a:pPr marL="457200" indent="-457200" algn="just">
              <a:buClr>
                <a:srgbClr val="006600"/>
              </a:buClr>
              <a:buFont typeface="+mj-lt"/>
              <a:buAutoNum type="alphaLcParenR"/>
            </a:pPr>
            <a:r>
              <a:rPr lang="en-US" sz="2400" dirty="0"/>
              <a:t>New Appeals (+)</a:t>
            </a:r>
          </a:p>
          <a:p>
            <a:pPr marL="342900" indent="-342900" algn="just">
              <a:buClr>
                <a:srgbClr val="006600"/>
              </a:buClr>
              <a:buFont typeface="+mj-lt"/>
              <a:buAutoNum type="alphaLcParenR"/>
            </a:pPr>
            <a:endParaRPr lang="en-US" sz="1800" dirty="0">
              <a:solidFill>
                <a:srgbClr val="006600"/>
              </a:solidFill>
            </a:endParaRPr>
          </a:p>
          <a:p>
            <a:pPr marL="342900" indent="-342900" algn="just">
              <a:buClr>
                <a:srgbClr val="006600"/>
              </a:buClr>
              <a:buFont typeface="+mj-lt"/>
              <a:buAutoNum type="alphaLcParenR"/>
            </a:pPr>
            <a:endParaRPr lang="en-US" sz="1800" dirty="0">
              <a:solidFill>
                <a:srgbClr val="006600"/>
              </a:solidFill>
            </a:endParaRPr>
          </a:p>
          <a:p>
            <a:pPr marL="0" indent="0" algn="just">
              <a:buClr>
                <a:srgbClr val="006600"/>
              </a:buClr>
              <a:buNone/>
            </a:pPr>
            <a:endParaRPr lang="en-US" sz="1800" dirty="0">
              <a:solidFill>
                <a:srgbClr val="006600"/>
              </a:solidFill>
            </a:endParaRPr>
          </a:p>
          <a:p>
            <a:pPr algn="just">
              <a:buClr>
                <a:srgbClr val="006600"/>
              </a:buClr>
            </a:pPr>
            <a:endParaRPr lang="en-US" sz="1800" dirty="0">
              <a:solidFill>
                <a:srgbClr val="006600"/>
              </a:solidFill>
            </a:endParaRPr>
          </a:p>
          <a:p>
            <a:pPr algn="just">
              <a:buClr>
                <a:srgbClr val="006600"/>
              </a:buClr>
            </a:pPr>
            <a:endParaRPr lang="en-US" sz="1800" dirty="0">
              <a:solidFill>
                <a:srgbClr val="0066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6D9C793-7076-437B-876E-35591F95BB21}"/>
              </a:ext>
            </a:extLst>
          </p:cNvPr>
          <p:cNvGrpSpPr/>
          <p:nvPr/>
        </p:nvGrpSpPr>
        <p:grpSpPr>
          <a:xfrm>
            <a:off x="3977534" y="1923190"/>
            <a:ext cx="7185638" cy="3835066"/>
            <a:chOff x="1065227" y="2026763"/>
            <a:chExt cx="8597247" cy="38178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DFBB4F6-50E4-4E83-A61E-EFCCFADB82EB}"/>
                </a:ext>
              </a:extLst>
            </p:cNvPr>
            <p:cNvSpPr/>
            <p:nvPr/>
          </p:nvSpPr>
          <p:spPr>
            <a:xfrm>
              <a:off x="1065227" y="5241303"/>
              <a:ext cx="6565392" cy="6033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Base AV: Goes to all Taxing Units in the Area</a:t>
              </a:r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xmlns="" id="{4A10DE95-AE5C-426E-A263-DBED6304C81D}"/>
                </a:ext>
              </a:extLst>
            </p:cNvPr>
            <p:cNvSpPr/>
            <p:nvPr/>
          </p:nvSpPr>
          <p:spPr>
            <a:xfrm flipH="1">
              <a:off x="2139885" y="2931736"/>
              <a:ext cx="5467546" cy="2309567"/>
            </a:xfrm>
            <a:prstGeom prst="rtTriangl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Incremental AV: Goes to RDC to pay Project Costs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66EC9D6-84C5-4438-AEF3-D62DBF430B09}"/>
                </a:ext>
              </a:extLst>
            </p:cNvPr>
            <p:cNvSpPr/>
            <p:nvPr/>
          </p:nvSpPr>
          <p:spPr>
            <a:xfrm>
              <a:off x="7607429" y="2931736"/>
              <a:ext cx="2055045" cy="29128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New Post Project AV: AV now belongs to all taxing units in the area</a:t>
              </a:r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xmlns="" id="{8DE66494-1BBD-4922-89AA-FE4B9378FE6F}"/>
                </a:ext>
              </a:extLst>
            </p:cNvPr>
            <p:cNvSpPr/>
            <p:nvPr/>
          </p:nvSpPr>
          <p:spPr>
            <a:xfrm flipH="1">
              <a:off x="7607429" y="2026763"/>
              <a:ext cx="2055044" cy="904973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3A8FE73-80E2-4521-BCDC-DBC32E00D523}"/>
              </a:ext>
            </a:extLst>
          </p:cNvPr>
          <p:cNvSpPr txBox="1"/>
          <p:nvPr/>
        </p:nvSpPr>
        <p:spPr>
          <a:xfrm>
            <a:off x="4631986" y="5817707"/>
            <a:ext cx="496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00"/>
                </a:solidFill>
              </a:rPr>
              <a:t>1	5	10	15	20            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315C05E-02A3-4565-930C-616BC0BFC06C}"/>
              </a:ext>
            </a:extLst>
          </p:cNvPr>
          <p:cNvSpPr txBox="1"/>
          <p:nvPr/>
        </p:nvSpPr>
        <p:spPr>
          <a:xfrm>
            <a:off x="6465774" y="6232796"/>
            <a:ext cx="158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0D78860-6BAF-4FD7-9675-F7C452BFD51A}"/>
              </a:ext>
            </a:extLst>
          </p:cNvPr>
          <p:cNvSpPr txBox="1"/>
          <p:nvPr/>
        </p:nvSpPr>
        <p:spPr>
          <a:xfrm>
            <a:off x="4043250" y="6278963"/>
            <a:ext cx="1225484" cy="276999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6600"/>
                </a:solidFill>
              </a:rPr>
              <a:t>TIF Established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C4A6EBB-7D24-416A-B37F-A6018D27A40C}"/>
              </a:ext>
            </a:extLst>
          </p:cNvPr>
          <p:cNvCxnSpPr>
            <a:cxnSpLocks/>
          </p:cNvCxnSpPr>
          <p:nvPr/>
        </p:nvCxnSpPr>
        <p:spPr>
          <a:xfrm>
            <a:off x="4655992" y="5763066"/>
            <a:ext cx="0" cy="515899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7B817AC-9AAA-4229-9FCA-66867A9F5B57}"/>
              </a:ext>
            </a:extLst>
          </p:cNvPr>
          <p:cNvSpPr txBox="1"/>
          <p:nvPr/>
        </p:nvSpPr>
        <p:spPr>
          <a:xfrm rot="10800000">
            <a:off x="11498278" y="2837052"/>
            <a:ext cx="492443" cy="25263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Assessed Value ($)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9A73115-E557-4C18-9B37-C46A2E3A6110}"/>
              </a:ext>
            </a:extLst>
          </p:cNvPr>
          <p:cNvSpPr txBox="1"/>
          <p:nvPr/>
        </p:nvSpPr>
        <p:spPr>
          <a:xfrm>
            <a:off x="8852192" y="6278963"/>
            <a:ext cx="1225484" cy="276999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6600"/>
                </a:solidFill>
              </a:rPr>
              <a:t>End of TIF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17D5335-6336-4CF9-A08C-378E966A179F}"/>
              </a:ext>
            </a:extLst>
          </p:cNvPr>
          <p:cNvCxnSpPr>
            <a:cxnSpLocks/>
          </p:cNvCxnSpPr>
          <p:nvPr/>
        </p:nvCxnSpPr>
        <p:spPr>
          <a:xfrm>
            <a:off x="9440384" y="5763065"/>
            <a:ext cx="0" cy="515899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E3DF522-6079-42CB-92BD-6A9F7895EEAD}"/>
              </a:ext>
            </a:extLst>
          </p:cNvPr>
          <p:cNvSpPr txBox="1"/>
          <p:nvPr/>
        </p:nvSpPr>
        <p:spPr>
          <a:xfrm rot="21381613">
            <a:off x="5699491" y="3407984"/>
            <a:ext cx="292230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380000"/>
              </a:camera>
              <a:lightRig rig="threePt" dir="t"/>
            </a:scene3d>
          </a:bodyPr>
          <a:lstStyle/>
          <a:p>
            <a:r>
              <a:rPr lang="en-US" dirty="0">
                <a:solidFill>
                  <a:srgbClr val="006600"/>
                </a:solidFill>
              </a:rPr>
              <a:t>Increase in AV from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114173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9B900F-2124-4431-BA65-B724F50F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86817"/>
            <a:ext cx="8596668" cy="1320800"/>
          </a:xfrm>
        </p:spPr>
        <p:txBody>
          <a:bodyPr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sz="5400" b="1" dirty="0">
                <a:solidFill>
                  <a:srgbClr val="006600"/>
                </a:solidFill>
              </a:rPr>
              <a:t>Consolidated TIF Fund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C90816-ED43-491C-B72A-641F4BBEEA30}"/>
              </a:ext>
            </a:extLst>
          </p:cNvPr>
          <p:cNvSpPr txBox="1"/>
          <p:nvPr/>
        </p:nvSpPr>
        <p:spPr>
          <a:xfrm>
            <a:off x="6478383" y="2886935"/>
            <a:ext cx="3525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Long Term Plans</a:t>
            </a:r>
          </a:p>
          <a:p>
            <a:pPr algn="ctr"/>
            <a:endParaRPr lang="en-US" u="sng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Street &amp; Sidewalk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Trades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Hospital Site Reuse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Bond Payments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223E22-3E38-405A-8E89-8A49A2B7A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874" y="1907617"/>
            <a:ext cx="4421744" cy="466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4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9B900F-2124-4431-BA65-B724F50F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sz="5400" b="1" dirty="0">
                <a:solidFill>
                  <a:srgbClr val="006600"/>
                </a:solidFill>
              </a:rPr>
              <a:t>North Kinser Allocation Area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DA44DD-7194-4BBE-821A-A193D4E919F2}"/>
              </a:ext>
            </a:extLst>
          </p:cNvPr>
          <p:cNvSpPr txBox="1"/>
          <p:nvPr/>
        </p:nvSpPr>
        <p:spPr>
          <a:xfrm>
            <a:off x="6478383" y="2886935"/>
            <a:ext cx="3319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Long Term Plans</a:t>
            </a:r>
          </a:p>
          <a:p>
            <a:pPr algn="ctr"/>
            <a:endParaRPr lang="en-US" u="sng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Cascades Trail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2AF357-CA05-41FA-A85E-1A9DBB284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37" y="2355800"/>
            <a:ext cx="4515881" cy="418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1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9B900F-2124-4431-BA65-B724F50F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sz="5400" b="1" dirty="0">
                <a:solidFill>
                  <a:srgbClr val="006600"/>
                </a:solidFill>
              </a:rPr>
              <a:t>RDC Fund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1DE6A7-0648-4474-84FA-582AB5AF28A5}"/>
              </a:ext>
            </a:extLst>
          </p:cNvPr>
          <p:cNvSpPr txBox="1"/>
          <p:nvPr/>
        </p:nvSpPr>
        <p:spPr>
          <a:xfrm>
            <a:off x="6478382" y="2886935"/>
            <a:ext cx="3821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Long Term Plans</a:t>
            </a:r>
          </a:p>
          <a:p>
            <a:pPr algn="ctr"/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Building maintenance/utilities</a:t>
            </a:r>
          </a:p>
          <a:p>
            <a:endParaRPr lang="en-US" u="sng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31BC80-DF13-407B-97CE-425A6E162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29" y="1930400"/>
            <a:ext cx="4430090" cy="468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3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60E3318-D5E4-4268-81D8-305AC2817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AIM Research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8E50FA6-579E-4AEC-95AF-034224E8F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13" y="1815242"/>
            <a:ext cx="8596668" cy="443315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50000"/>
              </a:lnSpc>
              <a:buChar char=""/>
            </a:pPr>
            <a:r>
              <a:rPr lang="en-US" dirty="0"/>
              <a:t>During the 2018 AIM Conference we jointly presented with Barnes and Thornburg regarding TIF Impact</a:t>
            </a:r>
            <a:endParaRPr lang="en-US" sz="1800" dirty="0"/>
          </a:p>
          <a:p>
            <a:pPr marL="342900" indent="-342900">
              <a:lnSpc>
                <a:spcPct val="150000"/>
              </a:lnSpc>
              <a:buChar char=""/>
            </a:pPr>
            <a:r>
              <a:rPr lang="en-US" sz="1800" dirty="0"/>
              <a:t>To calculate the true TIF impact to overlapping units, we analyzed every parcel in Wayne, Boone, and Jasper county to come up with the most accurate impact report possible</a:t>
            </a:r>
          </a:p>
          <a:p>
            <a:pPr marL="342900" indent="-342900">
              <a:lnSpc>
                <a:spcPct val="150000"/>
              </a:lnSpc>
              <a:buChar char=""/>
            </a:pPr>
            <a:r>
              <a:rPr lang="en-US" dirty="0"/>
              <a:t>This in depth analysis averaged 100+ hours per county </a:t>
            </a:r>
            <a:endParaRPr lang="en-US" sz="1800" dirty="0"/>
          </a:p>
          <a:p>
            <a:pPr marL="342900" indent="-342900">
              <a:lnSpc>
                <a:spcPct val="150000"/>
              </a:lnSpc>
              <a:buChar char=""/>
            </a:pPr>
            <a:r>
              <a:rPr lang="en-US" sz="1800" dirty="0"/>
              <a:t>In an effort to save time and money, </a:t>
            </a:r>
            <a:r>
              <a:rPr lang="en-US" dirty="0"/>
              <a:t>for the RDC we</a:t>
            </a:r>
            <a:r>
              <a:rPr lang="en-US" sz="1800" dirty="0"/>
              <a:t> have created </a:t>
            </a:r>
            <a:r>
              <a:rPr lang="en-US" dirty="0"/>
              <a:t>a </a:t>
            </a:r>
            <a:r>
              <a:rPr lang="en-US" sz="1800" dirty="0"/>
              <a:t>process </a:t>
            </a:r>
            <a:r>
              <a:rPr lang="en-US" dirty="0"/>
              <a:t>based off our in depth analysis to arrive at an estimation of what we can reasonably assume the circuit breaker impact to be</a:t>
            </a:r>
            <a:endParaRPr lang="en-US" sz="1800" dirty="0"/>
          </a:p>
          <a:p>
            <a:pPr marL="342900" indent="-342900">
              <a:lnSpc>
                <a:spcPct val="150000"/>
              </a:lnSpc>
              <a:buChar char=""/>
            </a:pPr>
            <a:endParaRPr lang="en-US" sz="1800" dirty="0"/>
          </a:p>
          <a:p>
            <a:pPr marL="342900" indent="-342900">
              <a:lnSpc>
                <a:spcPct val="150000"/>
              </a:lnSpc>
              <a:buChar char=""/>
            </a:pPr>
            <a:endParaRPr lang="en-US" sz="1800" dirty="0"/>
          </a:p>
          <a:p>
            <a:pPr marL="342900" indent="-342900">
              <a:lnSpc>
                <a:spcPct val="150000"/>
              </a:lnSpc>
              <a:buChar char="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10543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218EC451AF884EA3C2B943F7AED1DD" ma:contentTypeVersion="2" ma:contentTypeDescription="Create a new document." ma:contentTypeScope="" ma:versionID="e225070932d9855f572d1f68bad9081e">
  <xsd:schema xmlns:xsd="http://www.w3.org/2001/XMLSchema" xmlns:xs="http://www.w3.org/2001/XMLSchema" xmlns:p="http://schemas.microsoft.com/office/2006/metadata/properties" xmlns:ns2="f55b477b-50d2-4f24-b908-0b4651505e18" targetNamespace="http://schemas.microsoft.com/office/2006/metadata/properties" ma:root="true" ma:fieldsID="db5d6da513adb3ac398ba18e5ee75461" ns2:_="">
    <xsd:import namespace="f55b477b-50d2-4f24-b908-0b4651505e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b477b-50d2-4f24-b908-0b4651505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FB7CBF-9B04-4EF8-A344-AF0C022E9C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EEAAD2-E1DC-48D1-8776-AC3FB4AE48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5b477b-50d2-4f24-b908-0b4651505e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9DA5A9-224C-46C1-A612-CEF01378EAB7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f55b477b-50d2-4f24-b908-0b4651505e1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674</Words>
  <Application>Microsoft Office PowerPoint</Application>
  <PresentationFormat>Widescreen</PresentationFormat>
  <Paragraphs>89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PowerPoint Presentation</vt:lpstr>
      <vt:lpstr>Inside the RDC </vt:lpstr>
      <vt:lpstr>Why Create a TIF District? </vt:lpstr>
      <vt:lpstr>Reporting Requirements</vt:lpstr>
      <vt:lpstr>PowerPoint Presentation</vt:lpstr>
      <vt:lpstr>Consolidated TIF Fund</vt:lpstr>
      <vt:lpstr>North Kinser Allocation Area</vt:lpstr>
      <vt:lpstr>RDC Fund</vt:lpstr>
      <vt:lpstr>AIM Research</vt:lpstr>
      <vt:lpstr>Circuit Breaker Correlation </vt:lpstr>
      <vt:lpstr>TIF Impact Chart  </vt:lpstr>
      <vt:lpstr>TIF Benefits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Carrier</dc:creator>
  <cp:lastModifiedBy>Jeffrey Underwood</cp:lastModifiedBy>
  <cp:revision>13</cp:revision>
  <dcterms:created xsi:type="dcterms:W3CDTF">2019-05-29T16:22:25Z</dcterms:created>
  <dcterms:modified xsi:type="dcterms:W3CDTF">2019-06-03T19:48:47Z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0x01010025218EC451AF884EA3C2B943F7AED1DD</vt:lpwstr>
  </property>
</Properties>
</file>